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4"/>
  </p:notesMasterIdLst>
  <p:sldIdLst>
    <p:sldId id="256" r:id="rId5"/>
    <p:sldId id="257" r:id="rId6"/>
    <p:sldId id="258" r:id="rId7"/>
    <p:sldId id="259" r:id="rId8"/>
    <p:sldId id="260" r:id="rId9"/>
    <p:sldId id="261" r:id="rId10"/>
    <p:sldId id="262" r:id="rId11"/>
    <p:sldId id="263" r:id="rId12"/>
    <p:sldId id="264" r:id="rId1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0BEA5F-2018-B62F-3E3C-8D6D0F72C67E}" v="7" dt="2023-04-07T10:50:01.315"/>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1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72171845-52AD-4864-B378-BD9A23E6869F}"/>
    <pc:docChg chg="modSld">
      <pc:chgData name="GOMEZ, Paula" userId="c93cf399-3ed7-4230-9282-8831e3fe5ae7" providerId="ADAL" clId="{72171845-52AD-4864-B378-BD9A23E6869F}" dt="2023-01-27T15:53:58.204" v="24" actId="14100"/>
      <pc:docMkLst>
        <pc:docMk/>
      </pc:docMkLst>
      <pc:sldChg chg="modSp mod">
        <pc:chgData name="GOMEZ, Paula" userId="c93cf399-3ed7-4230-9282-8831e3fe5ae7" providerId="ADAL" clId="{72171845-52AD-4864-B378-BD9A23E6869F}" dt="2023-01-27T15:52:57.734" v="19" actId="20577"/>
        <pc:sldMkLst>
          <pc:docMk/>
          <pc:sldMk cId="0" sldId="257"/>
        </pc:sldMkLst>
        <pc:spChg chg="mod">
          <ac:chgData name="GOMEZ, Paula" userId="c93cf399-3ed7-4230-9282-8831e3fe5ae7" providerId="ADAL" clId="{72171845-52AD-4864-B378-BD9A23E6869F}" dt="2023-01-27T15:52:57.734" v="19" actId="20577"/>
          <ac:spMkLst>
            <pc:docMk/>
            <pc:sldMk cId="0" sldId="257"/>
            <ac:spMk id="287" creationId="{00000000-0000-0000-0000-000000000000}"/>
          </ac:spMkLst>
        </pc:spChg>
      </pc:sldChg>
      <pc:sldChg chg="modSp mod">
        <pc:chgData name="GOMEZ, Paula" userId="c93cf399-3ed7-4230-9282-8831e3fe5ae7" providerId="ADAL" clId="{72171845-52AD-4864-B378-BD9A23E6869F}" dt="2023-01-27T15:53:22.750" v="22" actId="12"/>
        <pc:sldMkLst>
          <pc:docMk/>
          <pc:sldMk cId="0" sldId="258"/>
        </pc:sldMkLst>
        <pc:spChg chg="mod">
          <ac:chgData name="GOMEZ, Paula" userId="c93cf399-3ed7-4230-9282-8831e3fe5ae7" providerId="ADAL" clId="{72171845-52AD-4864-B378-BD9A23E6869F}" dt="2023-01-27T15:53:22.750" v="22" actId="12"/>
          <ac:spMkLst>
            <pc:docMk/>
            <pc:sldMk cId="0" sldId="258"/>
            <ac:spMk id="292" creationId="{00000000-0000-0000-0000-000000000000}"/>
          </ac:spMkLst>
        </pc:spChg>
      </pc:sldChg>
      <pc:sldChg chg="modSp mod">
        <pc:chgData name="GOMEZ, Paula" userId="c93cf399-3ed7-4230-9282-8831e3fe5ae7" providerId="ADAL" clId="{72171845-52AD-4864-B378-BD9A23E6869F}" dt="2023-01-27T15:53:58.204" v="24" actId="14100"/>
        <pc:sldMkLst>
          <pc:docMk/>
          <pc:sldMk cId="0" sldId="261"/>
        </pc:sldMkLst>
        <pc:picChg chg="mod">
          <ac:chgData name="GOMEZ, Paula" userId="c93cf399-3ed7-4230-9282-8831e3fe5ae7" providerId="ADAL" clId="{72171845-52AD-4864-B378-BD9A23E6869F}" dt="2023-01-27T15:53:58.204" v="24" actId="14100"/>
          <ac:picMkLst>
            <pc:docMk/>
            <pc:sldMk cId="0" sldId="261"/>
            <ac:picMk id="302" creationId="{00000000-0000-0000-0000-000000000000}"/>
          </ac:picMkLst>
        </pc:picChg>
      </pc:sldChg>
      <pc:sldChg chg="modSp mod">
        <pc:chgData name="GOMEZ, Paula" userId="c93cf399-3ed7-4230-9282-8831e3fe5ae7" providerId="ADAL" clId="{72171845-52AD-4864-B378-BD9A23E6869F}" dt="2023-01-27T15:53:52.835" v="23" actId="14100"/>
        <pc:sldMkLst>
          <pc:docMk/>
          <pc:sldMk cId="0" sldId="262"/>
        </pc:sldMkLst>
        <pc:picChg chg="mod">
          <ac:chgData name="GOMEZ, Paula" userId="c93cf399-3ed7-4230-9282-8831e3fe5ae7" providerId="ADAL" clId="{72171845-52AD-4864-B378-BD9A23E6869F}" dt="2023-01-27T15:53:52.835" v="23" actId="14100"/>
          <ac:picMkLst>
            <pc:docMk/>
            <pc:sldMk cId="0" sldId="262"/>
            <ac:picMk id="5" creationId="{410EF3F0-E135-86F2-9264-C6183AFE88E9}"/>
          </ac:picMkLst>
        </pc:picChg>
      </pc:sldChg>
    </pc:docChg>
  </pc:docChgLst>
  <pc:docChgLst>
    <pc:chgData name="GOMEZ, Paula" userId="S::gomezp@who.int::c93cf399-3ed7-4230-9282-8831e3fe5ae7" providerId="AD" clId="Web-{E50BEA5F-2018-B62F-3E3C-8D6D0F72C67E}"/>
    <pc:docChg chg="modSld">
      <pc:chgData name="GOMEZ, Paula" userId="S::gomezp@who.int::c93cf399-3ed7-4230-9282-8831e3fe5ae7" providerId="AD" clId="Web-{E50BEA5F-2018-B62F-3E3C-8D6D0F72C67E}" dt="2023-04-07T10:49:55.268" v="5" actId="20577"/>
      <pc:docMkLst>
        <pc:docMk/>
      </pc:docMkLst>
      <pc:sldChg chg="modSp">
        <pc:chgData name="GOMEZ, Paula" userId="S::gomezp@who.int::c93cf399-3ed7-4230-9282-8831e3fe5ae7" providerId="AD" clId="Web-{E50BEA5F-2018-B62F-3E3C-8D6D0F72C67E}" dt="2023-04-07T10:49:55.268" v="5" actId="20577"/>
        <pc:sldMkLst>
          <pc:docMk/>
          <pc:sldMk cId="0" sldId="257"/>
        </pc:sldMkLst>
        <pc:spChg chg="mod">
          <ac:chgData name="GOMEZ, Paula" userId="S::gomezp@who.int::c93cf399-3ed7-4230-9282-8831e3fe5ae7" providerId="AD" clId="Web-{E50BEA5F-2018-B62F-3E3C-8D6D0F72C67E}" dt="2023-04-07T10:49:55.268" v="5" actId="20577"/>
          <ac:spMkLst>
            <pc:docMk/>
            <pc:sldMk cId="0" sldId="257"/>
            <ac:spMk id="28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8" name="Shape 278"/>
          <p:cNvSpPr>
            <a:spLocks noGrp="1" noRot="1" noChangeAspect="1"/>
          </p:cNvSpPr>
          <p:nvPr>
            <p:ph type="sldImg"/>
          </p:nvPr>
        </p:nvSpPr>
        <p:spPr>
          <a:xfrm>
            <a:off x="1143000" y="685800"/>
            <a:ext cx="4572000" cy="3429000"/>
          </a:xfrm>
          <a:prstGeom prst="rect">
            <a:avLst/>
          </a:prstGeom>
        </p:spPr>
        <p:txBody>
          <a:bodyPr/>
          <a:lstStyle/>
          <a:p>
            <a:endParaRPr/>
          </a:p>
        </p:txBody>
      </p:sp>
      <p:sp>
        <p:nvSpPr>
          <p:cNvPr id="279" name="Shape 27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Source Sans Pro Regular"/>
      </a:defRPr>
    </a:lvl1pPr>
    <a:lvl2pPr indent="228600" latinLnBrk="0">
      <a:spcBef>
        <a:spcPts val="400"/>
      </a:spcBef>
      <a:defRPr sz="1200">
        <a:latin typeface="+mn-lt"/>
        <a:ea typeface="+mn-ea"/>
        <a:cs typeface="+mn-cs"/>
        <a:sym typeface="Source Sans Pro Regular"/>
      </a:defRPr>
    </a:lvl2pPr>
    <a:lvl3pPr indent="457200" latinLnBrk="0">
      <a:spcBef>
        <a:spcPts val="400"/>
      </a:spcBef>
      <a:defRPr sz="1200">
        <a:latin typeface="+mn-lt"/>
        <a:ea typeface="+mn-ea"/>
        <a:cs typeface="+mn-cs"/>
        <a:sym typeface="Source Sans Pro Regular"/>
      </a:defRPr>
    </a:lvl3pPr>
    <a:lvl4pPr indent="685800" latinLnBrk="0">
      <a:spcBef>
        <a:spcPts val="400"/>
      </a:spcBef>
      <a:defRPr sz="1200">
        <a:latin typeface="+mn-lt"/>
        <a:ea typeface="+mn-ea"/>
        <a:cs typeface="+mn-cs"/>
        <a:sym typeface="Source Sans Pro Regular"/>
      </a:defRPr>
    </a:lvl4pPr>
    <a:lvl5pPr indent="914400" latinLnBrk="0">
      <a:spcBef>
        <a:spcPts val="400"/>
      </a:spcBef>
      <a:defRPr sz="1200">
        <a:latin typeface="+mn-lt"/>
        <a:ea typeface="+mn-ea"/>
        <a:cs typeface="+mn-cs"/>
        <a:sym typeface="Source Sans Pro Regular"/>
      </a:defRPr>
    </a:lvl5pPr>
    <a:lvl6pPr indent="1143000" latinLnBrk="0">
      <a:spcBef>
        <a:spcPts val="400"/>
      </a:spcBef>
      <a:defRPr sz="1200">
        <a:latin typeface="+mn-lt"/>
        <a:ea typeface="+mn-ea"/>
        <a:cs typeface="+mn-cs"/>
        <a:sym typeface="Source Sans Pro Regular"/>
      </a:defRPr>
    </a:lvl6pPr>
    <a:lvl7pPr indent="1371600" latinLnBrk="0">
      <a:spcBef>
        <a:spcPts val="400"/>
      </a:spcBef>
      <a:defRPr sz="1200">
        <a:latin typeface="+mn-lt"/>
        <a:ea typeface="+mn-ea"/>
        <a:cs typeface="+mn-cs"/>
        <a:sym typeface="Source Sans Pro Regular"/>
      </a:defRPr>
    </a:lvl7pPr>
    <a:lvl8pPr indent="1600200" latinLnBrk="0">
      <a:spcBef>
        <a:spcPts val="400"/>
      </a:spcBef>
      <a:defRPr sz="1200">
        <a:latin typeface="+mn-lt"/>
        <a:ea typeface="+mn-ea"/>
        <a:cs typeface="+mn-cs"/>
        <a:sym typeface="Source Sans Pro Regular"/>
      </a:defRPr>
    </a:lvl8pPr>
    <a:lvl9pPr indent="1828800"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hape 288"/>
          <p:cNvSpPr>
            <a:spLocks noGrp="1" noRot="1" noChangeAspect="1"/>
          </p:cNvSpPr>
          <p:nvPr>
            <p:ph type="sldImg"/>
          </p:nvPr>
        </p:nvSpPr>
        <p:spPr>
          <a:xfrm>
            <a:off x="381000" y="685800"/>
            <a:ext cx="6096000" cy="3429000"/>
          </a:xfrm>
          <a:prstGeom prst="rect">
            <a:avLst/>
          </a:prstGeom>
        </p:spPr>
        <p:txBody>
          <a:bodyPr/>
          <a:lstStyle/>
          <a:p>
            <a:endParaRPr/>
          </a:p>
        </p:txBody>
      </p:sp>
      <p:sp>
        <p:nvSpPr>
          <p:cNvPr id="289" name="Shape 289"/>
          <p:cNvSpPr>
            <a:spLocks noGrp="1"/>
          </p:cNvSpPr>
          <p:nvPr>
            <p:ph type="body" sz="quarter" idx="1"/>
          </p:nvPr>
        </p:nvSpPr>
        <p:spPr>
          <a:prstGeom prst="rect">
            <a:avLst/>
          </a:prstGeom>
        </p:spPr>
        <p:txBody>
          <a:bodyPr/>
          <a:lstStyle>
            <a:lvl1pPr>
              <a:spcBef>
                <a:spcPts val="0"/>
              </a:spcBef>
            </a:lvl1p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noRot="1" noChangeAspect="1"/>
          </p:cNvSpPr>
          <p:nvPr>
            <p:ph type="sldImg"/>
          </p:nvPr>
        </p:nvSpPr>
        <p:spPr>
          <a:xfrm>
            <a:off x="381000" y="685800"/>
            <a:ext cx="6096000" cy="3429000"/>
          </a:xfrm>
          <a:prstGeom prst="rect">
            <a:avLst/>
          </a:prstGeom>
        </p:spPr>
        <p:txBody>
          <a:bodyPr/>
          <a:lstStyle/>
          <a:p>
            <a:endParaRPr/>
          </a:p>
        </p:txBody>
      </p:sp>
      <p:sp>
        <p:nvSpPr>
          <p:cNvPr id="304" name="Shape 304"/>
          <p:cNvSpPr>
            <a:spLocks noGrp="1"/>
          </p:cNvSpPr>
          <p:nvPr>
            <p:ph type="body" sz="quarter" idx="1"/>
          </p:nvPr>
        </p:nvSpPr>
        <p:spPr>
          <a:prstGeom prst="rect">
            <a:avLst/>
          </a:prstGeom>
        </p:spPr>
        <p:txBody>
          <a:bodyPr/>
          <a:lstStyle/>
          <a:p>
            <a:r>
              <a:t>Get back to your </a:t>
            </a:r>
            <a:r>
              <a:rPr>
                <a:solidFill>
                  <a:srgbClr val="6EA92D"/>
                </a:solidFill>
                <a:latin typeface="Source Sans Pro Bold"/>
                <a:ea typeface="Source Sans Pro Bold"/>
                <a:cs typeface="Source Sans Pro Bold"/>
                <a:sym typeface="Source Sans Pro Bold"/>
              </a:rPr>
              <a:t>3 key messages using the gateways (REF: B9.1 Emergency Risk Comms)</a:t>
            </a:r>
            <a:r>
              <a:t>:</a:t>
            </a:r>
          </a:p>
          <a:p>
            <a:pPr>
              <a:defRPr>
                <a:solidFill>
                  <a:srgbClr val="002060"/>
                </a:solidFill>
              </a:defRPr>
            </a:pPr>
            <a:r>
              <a:t>• “What I really want to talk about is…” </a:t>
            </a:r>
          </a:p>
          <a:p>
            <a:pPr>
              <a:defRPr>
                <a:solidFill>
                  <a:srgbClr val="002060"/>
                </a:solidFill>
              </a:defRPr>
            </a:pPr>
            <a:r>
              <a:t>• “What you have to know is…” </a:t>
            </a:r>
          </a:p>
          <a:p>
            <a:pPr>
              <a:defRPr>
                <a:solidFill>
                  <a:srgbClr val="002060"/>
                </a:solidFill>
              </a:defRPr>
            </a:pPr>
            <a:r>
              <a:t>•  “The real problem is…” </a:t>
            </a:r>
          </a:p>
          <a:p>
            <a:pPr>
              <a:defRPr>
                <a:solidFill>
                  <a:srgbClr val="002060"/>
                </a:solidFill>
              </a:defRPr>
            </a:pPr>
            <a:r>
              <a:t>•  “I prefer not to speculate on this information. </a:t>
            </a:r>
          </a:p>
          <a:p>
            <a:pPr>
              <a:defRPr>
                <a:solidFill>
                  <a:srgbClr val="002060"/>
                </a:solidFill>
              </a:defRPr>
            </a:pPr>
            <a:r>
              <a:t>      But I can tell you that … ” </a:t>
            </a:r>
          </a:p>
          <a:p>
            <a:pPr>
              <a:defRPr>
                <a:solidFill>
                  <a:srgbClr val="002060"/>
                </a:solidFill>
              </a:defRPr>
            </a:pPr>
            <a:r>
              <a:t>• “It is true that… But you also know that…” </a:t>
            </a:r>
          </a:p>
          <a:p>
            <a:pPr>
              <a:defRPr>
                <a:solidFill>
                  <a:srgbClr val="002060"/>
                </a:solidFill>
              </a:defRPr>
            </a:pPr>
            <a:r>
              <a:t>• “It is exactly the opposite… What is important is...” </a:t>
            </a:r>
          </a:p>
          <a:p>
            <a:pPr>
              <a:defRPr>
                <a:solidFill>
                  <a:srgbClr val="002060"/>
                </a:solidFill>
              </a:defRPr>
            </a:pPr>
            <a:r>
              <a:t>• “The bottom line is…” </a:t>
            </a:r>
          </a:p>
          <a:p>
            <a:pPr>
              <a:defRPr>
                <a:solidFill>
                  <a:srgbClr val="002060"/>
                </a:solidFill>
              </a:defRPr>
            </a:pPr>
            <a:r>
              <a:t>• “Yes… (answer), and more…” (gateway) </a:t>
            </a:r>
          </a:p>
          <a:p>
            <a:pPr>
              <a:defRPr>
                <a:solidFill>
                  <a:srgbClr val="002060"/>
                </a:solidFill>
              </a:defRPr>
            </a:pPr>
            <a:r>
              <a:t>• “No… (answer), let me explain…” (gateway) </a:t>
            </a:r>
          </a:p>
          <a:p>
            <a:pPr>
              <a:defRPr>
                <a:solidFill>
                  <a:srgbClr val="002060"/>
                </a:solidFill>
              </a:defRPr>
            </a:pPr>
            <a:r>
              <a:t>• “This was the case until then… but now, here is how we</a:t>
            </a:r>
          </a:p>
          <a:p>
            <a:pPr>
              <a:defRPr>
                <a:solidFill>
                  <a:srgbClr val="002060"/>
                </a:solidFill>
              </a:defRPr>
            </a:pPr>
            <a:r>
              <a:t>     do it…” (gateway) </a:t>
            </a:r>
          </a:p>
          <a:p>
            <a:pPr>
              <a:defRPr>
                <a:solidFill>
                  <a:srgbClr val="002060"/>
                </a:solidFill>
              </a:defRPr>
            </a:pPr>
            <a:r>
              <a:t>• “In principle, we do not comment on _______ in particular, but I can tell you…” </a:t>
            </a:r>
          </a:p>
          <a:p>
            <a:pPr>
              <a:defRPr>
                <a:solidFill>
                  <a:srgbClr val="002060"/>
                </a:solidFill>
              </a:defRPr>
            </a:pPr>
            <a:r>
              <a:t>• “I think your real question is about…”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5" name="Subtitle 5"/>
          <p:cNvSpPr txBox="1"/>
          <p:nvPr/>
        </p:nvSpPr>
        <p:spPr>
          <a:xfrm>
            <a:off x="8013927" y="645333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26" name="Subtitle 5"/>
          <p:cNvSpPr txBox="1"/>
          <p:nvPr/>
        </p:nvSpPr>
        <p:spPr>
          <a:xfrm>
            <a:off x="8013927" y="663631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pic>
        <p:nvPicPr>
          <p:cNvPr id="27"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2" name="Slide Number">
            <a:extLst>
              <a:ext uri="{FF2B5EF4-FFF2-40B4-BE49-F238E27FC236}">
                <a16:creationId xmlns:a16="http://schemas.microsoft.com/office/drawing/2014/main" id="{284ABE81-A742-57D5-DE3C-2F977F56F5A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70"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 name="Subtitle 5">
            <a:extLst>
              <a:ext uri="{FF2B5EF4-FFF2-40B4-BE49-F238E27FC236}">
                <a16:creationId xmlns:a16="http://schemas.microsoft.com/office/drawing/2014/main" id="{621213C0-FE1B-0E52-0EBB-7DA2FF7C25B0}"/>
              </a:ext>
            </a:extLst>
          </p:cNvPr>
          <p:cNvSpPr txBox="1"/>
          <p:nvPr userDrawn="1"/>
        </p:nvSpPr>
        <p:spPr>
          <a:xfrm>
            <a:off x="8013927" y="645333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748B5A1D-D574-04D0-A3D5-3F3335AD63EC}"/>
              </a:ext>
            </a:extLst>
          </p:cNvPr>
          <p:cNvSpPr txBox="1"/>
          <p:nvPr userDrawn="1"/>
        </p:nvSpPr>
        <p:spPr>
          <a:xfrm>
            <a:off x="8013927" y="663631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58254AFB-39BC-77BD-2622-16C64B5B326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86"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187"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188" name="TextBox 4"/>
          <p:cNvSpPr txBox="1"/>
          <p:nvPr/>
        </p:nvSpPr>
        <p:spPr>
          <a:xfrm>
            <a:off x="275896" y="11103"/>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8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0"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23857051-0DA7-654A-64CA-282535689665}"/>
              </a:ext>
            </a:extLst>
          </p:cNvPr>
          <p:cNvSpPr txBox="1"/>
          <p:nvPr userDrawn="1"/>
        </p:nvSpPr>
        <p:spPr>
          <a:xfrm>
            <a:off x="8013927" y="645333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43F94DE8-2FD8-0B19-3AD2-1BCA2C83B608}"/>
              </a:ext>
            </a:extLst>
          </p:cNvPr>
          <p:cNvSpPr txBox="1"/>
          <p:nvPr userDrawn="1"/>
        </p:nvSpPr>
        <p:spPr>
          <a:xfrm>
            <a:off x="8013927" y="663631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2C00E14F-76F5-15A9-C361-D920D052971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0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0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0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pic>
        <p:nvPicPr>
          <p:cNvPr id="206"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07"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Rectangle 2">
            <a:extLst>
              <a:ext uri="{FF2B5EF4-FFF2-40B4-BE49-F238E27FC236}">
                <a16:creationId xmlns:a16="http://schemas.microsoft.com/office/drawing/2014/main" id="{03729DD0-656E-F612-EDDD-49E119E000C7}"/>
              </a:ext>
            </a:extLst>
          </p:cNvPr>
          <p:cNvSpPr txBox="1"/>
          <p:nvPr userDrawn="1"/>
        </p:nvSpPr>
        <p:spPr>
          <a:xfrm>
            <a:off x="135312" y="73402"/>
            <a:ext cx="8138160"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1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1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22" name="Title Text"/>
          <p:cNvSpPr txBox="1">
            <a:spLocks noGrp="1"/>
          </p:cNvSpPr>
          <p:nvPr>
            <p:ph type="title"/>
          </p:nvPr>
        </p:nvSpPr>
        <p:spPr>
          <a:xfrm>
            <a:off x="288266" y="-30963"/>
            <a:ext cx="3571874" cy="646113"/>
          </a:xfrm>
          <a:prstGeom prst="rect">
            <a:avLst/>
          </a:prstGeom>
        </p:spPr>
        <p:txBody>
          <a:bodyPr/>
          <a:lstStyle/>
          <a:p>
            <a:r>
              <a:t>Title Text</a:t>
            </a:r>
          </a:p>
        </p:txBody>
      </p:sp>
      <p:sp>
        <p:nvSpPr>
          <p:cNvPr id="223"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87A36F24-0103-8F13-3F77-90ACCD34945F}"/>
              </a:ext>
            </a:extLst>
          </p:cNvPr>
          <p:cNvSpPr txBox="1"/>
          <p:nvPr userDrawn="1"/>
        </p:nvSpPr>
        <p:spPr>
          <a:xfrm>
            <a:off x="8013927" y="645333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14117352-100B-2667-0AED-F0FE3734A9A1}"/>
              </a:ext>
            </a:extLst>
          </p:cNvPr>
          <p:cNvSpPr txBox="1"/>
          <p:nvPr userDrawn="1"/>
        </p:nvSpPr>
        <p:spPr>
          <a:xfrm>
            <a:off x="8013927" y="663631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D0C1DBCB-A8B9-41BD-BD61-55753C7AE03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Image" descr="Image"/>
          <p:cNvPicPr>
            <a:picLocks noChangeAspect="1"/>
          </p:cNvPicPr>
          <p:nvPr/>
        </p:nvPicPr>
        <p:blipFill>
          <a:blip r:embed="rId2"/>
          <a:stretch>
            <a:fillRect/>
          </a:stretch>
        </p:blipFill>
        <p:spPr>
          <a:xfrm>
            <a:off x="-18793" y="-93202"/>
            <a:ext cx="6030103" cy="770592"/>
          </a:xfrm>
          <a:prstGeom prst="rect">
            <a:avLst/>
          </a:prstGeom>
          <a:ln w="12700">
            <a:miter lim="400000"/>
          </a:ln>
        </p:spPr>
      </p:pic>
      <p:pic>
        <p:nvPicPr>
          <p:cNvPr id="23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3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3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38" name="Click to add text"/>
          <p:cNvSpPr txBox="1">
            <a:spLocks noGrp="1"/>
          </p:cNvSpPr>
          <p:nvPr>
            <p:ph type="title" hasCustomPrompt="1"/>
          </p:nvPr>
        </p:nvSpPr>
        <p:spPr>
          <a:xfrm>
            <a:off x="259922" y="-30963"/>
            <a:ext cx="3571875" cy="646113"/>
          </a:xfrm>
          <a:prstGeom prst="rect">
            <a:avLst/>
          </a:prstGeom>
        </p:spPr>
        <p:txBody>
          <a:bodyPr/>
          <a:lstStyle/>
          <a:p>
            <a:r>
              <a:t>Click to add text</a:t>
            </a:r>
          </a:p>
        </p:txBody>
      </p:sp>
      <p:sp>
        <p:nvSpPr>
          <p:cNvPr id="23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FF9A7EB1-46F9-101B-E520-E5BB3FE5F54E}"/>
              </a:ext>
            </a:extLst>
          </p:cNvPr>
          <p:cNvSpPr txBox="1"/>
          <p:nvPr userDrawn="1"/>
        </p:nvSpPr>
        <p:spPr>
          <a:xfrm>
            <a:off x="8013927" y="645333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781DAD60-4207-A860-7B6B-300607D8EA75}"/>
              </a:ext>
            </a:extLst>
          </p:cNvPr>
          <p:cNvSpPr txBox="1"/>
          <p:nvPr userDrawn="1"/>
        </p:nvSpPr>
        <p:spPr>
          <a:xfrm>
            <a:off x="8013927" y="663631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A52C3FD7-D6A9-2322-9228-494FA66B319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4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5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5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54"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5" name="Click to add text"/>
          <p:cNvSpPr txBox="1">
            <a:spLocks noGrp="1"/>
          </p:cNvSpPr>
          <p:nvPr>
            <p:ph type="title" hasCustomPrompt="1"/>
          </p:nvPr>
        </p:nvSpPr>
        <p:spPr>
          <a:xfrm>
            <a:off x="269370" y="-20444"/>
            <a:ext cx="3571875" cy="646113"/>
          </a:xfrm>
          <a:prstGeom prst="rect">
            <a:avLst/>
          </a:prstGeom>
        </p:spPr>
        <p:txBody>
          <a:bodyPr/>
          <a:lstStyle/>
          <a:p>
            <a:r>
              <a:t>Click to add text</a:t>
            </a:r>
          </a:p>
        </p:txBody>
      </p:sp>
      <p:sp>
        <p:nvSpPr>
          <p:cNvPr id="2" name="Subtitle 5">
            <a:extLst>
              <a:ext uri="{FF2B5EF4-FFF2-40B4-BE49-F238E27FC236}">
                <a16:creationId xmlns:a16="http://schemas.microsoft.com/office/drawing/2014/main" id="{015C889B-95F8-2EFC-D990-FA12F7B8CA58}"/>
              </a:ext>
            </a:extLst>
          </p:cNvPr>
          <p:cNvSpPr txBox="1"/>
          <p:nvPr userDrawn="1"/>
        </p:nvSpPr>
        <p:spPr>
          <a:xfrm>
            <a:off x="8013927" y="645333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BD672194-5184-4332-3FF3-5AE361D2C0E5}"/>
              </a:ext>
            </a:extLst>
          </p:cNvPr>
          <p:cNvSpPr txBox="1"/>
          <p:nvPr userDrawn="1"/>
        </p:nvSpPr>
        <p:spPr>
          <a:xfrm>
            <a:off x="8013927" y="663631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D46EDBC7-AC13-456D-024C-B77C907CC04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6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6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6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6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70"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1" name="Click to add text"/>
          <p:cNvSpPr txBox="1">
            <a:spLocks noGrp="1"/>
          </p:cNvSpPr>
          <p:nvPr>
            <p:ph type="title" hasCustomPrompt="1"/>
          </p:nvPr>
        </p:nvSpPr>
        <p:spPr>
          <a:xfrm>
            <a:off x="297713" y="-7333"/>
            <a:ext cx="6117774" cy="872072"/>
          </a:xfrm>
          <a:prstGeom prst="rect">
            <a:avLst/>
          </a:prstGeom>
        </p:spPr>
        <p:txBody>
          <a:bodyPr/>
          <a:lstStyle/>
          <a:p>
            <a:r>
              <a:t>Click to add text</a:t>
            </a:r>
          </a:p>
        </p:txBody>
      </p:sp>
      <p:sp>
        <p:nvSpPr>
          <p:cNvPr id="2" name="Subtitle 5">
            <a:extLst>
              <a:ext uri="{FF2B5EF4-FFF2-40B4-BE49-F238E27FC236}">
                <a16:creationId xmlns:a16="http://schemas.microsoft.com/office/drawing/2014/main" id="{A220A65D-2BB7-0E79-962A-1CF9124C0A22}"/>
              </a:ext>
            </a:extLst>
          </p:cNvPr>
          <p:cNvSpPr txBox="1"/>
          <p:nvPr userDrawn="1"/>
        </p:nvSpPr>
        <p:spPr>
          <a:xfrm>
            <a:off x="8013927" y="645333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F407CA3E-4294-D0E8-FE06-B9554F876817}"/>
              </a:ext>
            </a:extLst>
          </p:cNvPr>
          <p:cNvSpPr txBox="1"/>
          <p:nvPr userDrawn="1"/>
        </p:nvSpPr>
        <p:spPr>
          <a:xfrm>
            <a:off x="8013927" y="663631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ABAEA847-A6A8-DEE1-7C48-3B24E3A6BF7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4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a:lstStyle/>
          <a:p>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C975420C-78E8-06E0-5E37-9F3CCB8398B7}"/>
              </a:ext>
            </a:extLst>
          </p:cNvPr>
          <p:cNvSpPr txBox="1"/>
          <p:nvPr userDrawn="1"/>
        </p:nvSpPr>
        <p:spPr>
          <a:xfrm>
            <a:off x="8013927" y="645333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280EBE36-E825-7348-9843-39C0C7F22146}"/>
              </a:ext>
            </a:extLst>
          </p:cNvPr>
          <p:cNvSpPr txBox="1"/>
          <p:nvPr userDrawn="1"/>
        </p:nvSpPr>
        <p:spPr>
          <a:xfrm>
            <a:off x="8013927" y="663631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3EB523E7-7C65-FD0A-9D2D-A90AA98A0CD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5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5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62"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3" name="Title Text"/>
          <p:cNvSpPr txBox="1">
            <a:spLocks noGrp="1"/>
          </p:cNvSpPr>
          <p:nvPr>
            <p:ph type="title"/>
          </p:nvPr>
        </p:nvSpPr>
        <p:spPr>
          <a:xfrm>
            <a:off x="365283" y="188639"/>
            <a:ext cx="3264195" cy="1932378"/>
          </a:xfrm>
          <a:prstGeom prst="rect">
            <a:avLst/>
          </a:prstGeom>
        </p:spPr>
        <p:txBody>
          <a:bodyPr/>
          <a:lstStyle/>
          <a:p>
            <a:r>
              <a:t>Title Text</a:t>
            </a:r>
          </a:p>
        </p:txBody>
      </p:sp>
      <p:sp>
        <p:nvSpPr>
          <p:cNvPr id="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C055A4A-AB50-EB52-B64B-05DCFC837297}"/>
              </a:ext>
            </a:extLst>
          </p:cNvPr>
          <p:cNvSpPr txBox="1"/>
          <p:nvPr userDrawn="1"/>
        </p:nvSpPr>
        <p:spPr>
          <a:xfrm>
            <a:off x="8013927" y="645333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6DE9F3B7-1FF8-7AB8-DB2B-6B28C0BF078F}"/>
              </a:ext>
            </a:extLst>
          </p:cNvPr>
          <p:cNvSpPr txBox="1"/>
          <p:nvPr userDrawn="1"/>
        </p:nvSpPr>
        <p:spPr>
          <a:xfrm>
            <a:off x="8013927" y="663631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CCE7ADB9-DB03-AF19-5848-330AB55635A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Rounded Rectangle 3">
            <a:extLst>
              <a:ext uri="{FF2B5EF4-FFF2-40B4-BE49-F238E27FC236}">
                <a16:creationId xmlns:a16="http://schemas.microsoft.com/office/drawing/2014/main" id="{62240B8D-0EAC-77E6-9917-93C80DC2FB2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7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7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17CCBBEC-BBC2-7B05-C920-33C362F7B0D2}"/>
              </a:ext>
            </a:extLst>
          </p:cNvPr>
          <p:cNvSpPr txBox="1"/>
          <p:nvPr userDrawn="1"/>
        </p:nvSpPr>
        <p:spPr>
          <a:xfrm>
            <a:off x="8013927" y="645333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20954CA8-6652-81BB-D898-DAD4640659A1}"/>
              </a:ext>
            </a:extLst>
          </p:cNvPr>
          <p:cNvSpPr txBox="1"/>
          <p:nvPr userDrawn="1"/>
        </p:nvSpPr>
        <p:spPr>
          <a:xfrm>
            <a:off x="8013927" y="663631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D15A9244-0339-DF2D-AB60-2ED81436424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4">
            <a:extLst>
              <a:ext uri="{FF2B5EF4-FFF2-40B4-BE49-F238E27FC236}">
                <a16:creationId xmlns:a16="http://schemas.microsoft.com/office/drawing/2014/main" id="{9D41D481-606F-C663-048B-9BAD175C58CC}"/>
              </a:ext>
            </a:extLst>
          </p:cNvPr>
          <p:cNvSpPr txBox="1"/>
          <p:nvPr userDrawn="1"/>
        </p:nvSpPr>
        <p:spPr>
          <a:xfrm>
            <a:off x="388936" y="885342"/>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6" name="Rounded Rectangle 3">
            <a:extLst>
              <a:ext uri="{FF2B5EF4-FFF2-40B4-BE49-F238E27FC236}">
                <a16:creationId xmlns:a16="http://schemas.microsoft.com/office/drawing/2014/main" id="{3201BD90-72AE-7134-C652-151AD1B96D2A}"/>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9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9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0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0861D4E-0864-6B66-A02A-395B658B5C7D}"/>
              </a:ext>
            </a:extLst>
          </p:cNvPr>
          <p:cNvSpPr txBox="1"/>
          <p:nvPr userDrawn="1"/>
        </p:nvSpPr>
        <p:spPr>
          <a:xfrm>
            <a:off x="8013927" y="645333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96313FF7-4C72-2317-10DC-89CE3281090F}"/>
              </a:ext>
            </a:extLst>
          </p:cNvPr>
          <p:cNvSpPr txBox="1"/>
          <p:nvPr userDrawn="1"/>
        </p:nvSpPr>
        <p:spPr>
          <a:xfrm>
            <a:off x="8013927" y="663631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C584DA74-459B-6B3B-C9DF-55904F13283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5">
            <a:extLst>
              <a:ext uri="{FF2B5EF4-FFF2-40B4-BE49-F238E27FC236}">
                <a16:creationId xmlns:a16="http://schemas.microsoft.com/office/drawing/2014/main" id="{360FBD56-CDF3-7F4D-AA37-D34DB0D837D3}"/>
              </a:ext>
            </a:extLst>
          </p:cNvPr>
          <p:cNvSpPr txBox="1"/>
          <p:nvPr userDrawn="1"/>
        </p:nvSpPr>
        <p:spPr>
          <a:xfrm>
            <a:off x="388936" y="377342"/>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6" name="Rounded Rectangle 3">
            <a:extLst>
              <a:ext uri="{FF2B5EF4-FFF2-40B4-BE49-F238E27FC236}">
                <a16:creationId xmlns:a16="http://schemas.microsoft.com/office/drawing/2014/main" id="{67164185-90EC-B485-4ADE-B08DA4CC76F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1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1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DF7D8BE6-EB22-3DDB-61EE-37384A50E9E0}"/>
              </a:ext>
            </a:extLst>
          </p:cNvPr>
          <p:cNvSpPr txBox="1"/>
          <p:nvPr userDrawn="1"/>
        </p:nvSpPr>
        <p:spPr>
          <a:xfrm>
            <a:off x="8013927" y="645333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742D5CE2-ED75-1035-4D80-D751E64357ED}"/>
              </a:ext>
            </a:extLst>
          </p:cNvPr>
          <p:cNvSpPr txBox="1"/>
          <p:nvPr userDrawn="1"/>
        </p:nvSpPr>
        <p:spPr>
          <a:xfrm>
            <a:off x="8013927" y="663631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64247F58-9560-A4C4-FC15-60B12208038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6">
            <a:extLst>
              <a:ext uri="{FF2B5EF4-FFF2-40B4-BE49-F238E27FC236}">
                <a16:creationId xmlns:a16="http://schemas.microsoft.com/office/drawing/2014/main" id="{619AA9C7-F95A-73DE-7B89-A55882CF621D}"/>
              </a:ext>
            </a:extLst>
          </p:cNvPr>
          <p:cNvSpPr txBox="1"/>
          <p:nvPr userDrawn="1"/>
        </p:nvSpPr>
        <p:spPr>
          <a:xfrm>
            <a:off x="388936" y="463959"/>
            <a:ext cx="3425273"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6" name="Rounded Rectangle 3">
            <a:extLst>
              <a:ext uri="{FF2B5EF4-FFF2-40B4-BE49-F238E27FC236}">
                <a16:creationId xmlns:a16="http://schemas.microsoft.com/office/drawing/2014/main" id="{120AAF1E-869C-9F7A-0718-2FD26ACD03C5}"/>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2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3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3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3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37"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BC850DA1-98F6-90D5-1822-F1B9DA17F74C}"/>
              </a:ext>
            </a:extLst>
          </p:cNvPr>
          <p:cNvSpPr txBox="1"/>
          <p:nvPr userDrawn="1"/>
        </p:nvSpPr>
        <p:spPr>
          <a:xfrm>
            <a:off x="8013927" y="645333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7867807A-7F4E-A2F5-F579-D9096CB7B152}"/>
              </a:ext>
            </a:extLst>
          </p:cNvPr>
          <p:cNvSpPr txBox="1"/>
          <p:nvPr userDrawn="1"/>
        </p:nvSpPr>
        <p:spPr>
          <a:xfrm>
            <a:off x="8013927" y="663631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8FE5ADA6-5AA6-A310-8F22-8FAC1638719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6">
            <a:extLst>
              <a:ext uri="{FF2B5EF4-FFF2-40B4-BE49-F238E27FC236}">
                <a16:creationId xmlns:a16="http://schemas.microsoft.com/office/drawing/2014/main" id="{883E6990-B3D5-099A-CF67-4F9920150744}"/>
              </a:ext>
            </a:extLst>
          </p:cNvPr>
          <p:cNvSpPr txBox="1"/>
          <p:nvPr userDrawn="1"/>
        </p:nvSpPr>
        <p:spPr>
          <a:xfrm>
            <a:off x="388936" y="885342"/>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6" name="Rounded Rectangle 3">
            <a:extLst>
              <a:ext uri="{FF2B5EF4-FFF2-40B4-BE49-F238E27FC236}">
                <a16:creationId xmlns:a16="http://schemas.microsoft.com/office/drawing/2014/main" id="{8AA8AB13-B1F2-FD75-8AC1-6ED7F5E6B775}"/>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4"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5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58"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5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BAB3C1C8-0978-5BA8-5594-80DCEFEEBB3E}"/>
              </a:ext>
            </a:extLst>
          </p:cNvPr>
          <p:cNvSpPr txBox="1"/>
          <p:nvPr userDrawn="1"/>
        </p:nvSpPr>
        <p:spPr>
          <a:xfrm>
            <a:off x="8013927" y="645333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0EFEB78A-3F78-B9BB-7420-D641522FC340}"/>
              </a:ext>
            </a:extLst>
          </p:cNvPr>
          <p:cNvSpPr txBox="1"/>
          <p:nvPr userDrawn="1"/>
        </p:nvSpPr>
        <p:spPr>
          <a:xfrm>
            <a:off x="8013927" y="663631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4" name="Slide Number">
            <a:extLst>
              <a:ext uri="{FF2B5EF4-FFF2-40B4-BE49-F238E27FC236}">
                <a16:creationId xmlns:a16="http://schemas.microsoft.com/office/drawing/2014/main" id="{03549356-4F72-A4B8-CCE8-8D4CB4D5223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0"/>
          <a:stretch>
            <a:fillRect/>
          </a:stretch>
        </p:blipFill>
        <p:spPr>
          <a:xfrm>
            <a:off x="74342" y="6310302"/>
            <a:ext cx="1548719" cy="474296"/>
          </a:xfrm>
          <a:prstGeom prst="rect">
            <a:avLst/>
          </a:prstGeom>
          <a:ln w="12700">
            <a:miter lim="400000"/>
          </a:ln>
        </p:spPr>
      </p:pic>
      <p:pic>
        <p:nvPicPr>
          <p:cNvPr id="5" name="Picture 2" descr="Picture 2"/>
          <p:cNvPicPr>
            <a:picLocks noChangeAspect="1"/>
          </p:cNvPicPr>
          <p:nvPr/>
        </p:nvPicPr>
        <p:blipFill>
          <a:blip r:embed="rId20"/>
          <a:stretch>
            <a:fillRect/>
          </a:stretch>
        </p:blipFill>
        <p:spPr>
          <a:xfrm>
            <a:off x="74342" y="6310295"/>
            <a:ext cx="1548719" cy="47429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 name="TextBox 5"/>
          <p:cNvSpPr txBox="1"/>
          <p:nvPr/>
        </p:nvSpPr>
        <p:spPr>
          <a:xfrm>
            <a:off x="4376729" y="2658685"/>
            <a:ext cx="372150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122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4" name="Subtitle 5">
            <a:extLst>
              <a:ext uri="{FF2B5EF4-FFF2-40B4-BE49-F238E27FC236}">
                <a16:creationId xmlns:a16="http://schemas.microsoft.com/office/drawing/2014/main" id="{7F0541DD-C4A3-0BE9-DA28-46C30BC3A9D3}"/>
              </a:ext>
            </a:extLst>
          </p:cNvPr>
          <p:cNvSpPr txBox="1"/>
          <p:nvPr userDrawn="1"/>
        </p:nvSpPr>
        <p:spPr>
          <a:xfrm>
            <a:off x="8013927" y="645333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15" name="Subtitle 5">
            <a:extLst>
              <a:ext uri="{FF2B5EF4-FFF2-40B4-BE49-F238E27FC236}">
                <a16:creationId xmlns:a16="http://schemas.microsoft.com/office/drawing/2014/main" id="{EABC0862-CA6E-B266-7359-BDAEC216E81E}"/>
              </a:ext>
            </a:extLst>
          </p:cNvPr>
          <p:cNvSpPr txBox="1"/>
          <p:nvPr userDrawn="1"/>
        </p:nvSpPr>
        <p:spPr>
          <a:xfrm>
            <a:off x="8013927" y="663631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B9.3 ERC roleplay</a:t>
            </a:r>
          </a:p>
        </p:txBody>
      </p:sp>
      <p:sp>
        <p:nvSpPr>
          <p:cNvPr id="16" name="Slide Number">
            <a:extLst>
              <a:ext uri="{FF2B5EF4-FFF2-40B4-BE49-F238E27FC236}">
                <a16:creationId xmlns:a16="http://schemas.microsoft.com/office/drawing/2014/main" id="{C4D45478-0275-3BE3-84C9-511370C44CF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1.xml"/><Relationship Id="rId4" Type="http://schemas.openxmlformats.org/officeDocument/2006/relationships/hyperlink" Target="mailto:ihrhrt@who.i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Title 2"/>
          <p:cNvSpPr txBox="1">
            <a:spLocks noGrp="1"/>
          </p:cNvSpPr>
          <p:nvPr>
            <p:ph type="title"/>
          </p:nvPr>
        </p:nvSpPr>
        <p:spPr>
          <a:xfrm>
            <a:off x="525096" y="1620305"/>
            <a:ext cx="4490140" cy="2410277"/>
          </a:xfrm>
          <a:prstGeom prst="rect">
            <a:avLst/>
          </a:prstGeom>
        </p:spPr>
        <p:txBody>
          <a:bodyPr/>
          <a:lstStyle/>
          <a:p>
            <a:r>
              <a:rPr lang="hu-HU" b="1" dirty="0"/>
              <a:t>R</a:t>
            </a:r>
            <a:r>
              <a:rPr b="1" dirty="0" err="1"/>
              <a:t>oleplay</a:t>
            </a:r>
            <a:r>
              <a:rPr b="1" dirty="0"/>
              <a:t>: </a:t>
            </a:r>
            <a:br>
              <a:rPr b="1" dirty="0"/>
            </a:br>
            <a:r>
              <a:rPr b="1" dirty="0"/>
              <a:t>Interview with a community radio</a:t>
            </a:r>
          </a:p>
        </p:txBody>
      </p:sp>
      <p:sp>
        <p:nvSpPr>
          <p:cNvPr id="282" name="TextBox 3"/>
          <p:cNvSpPr txBox="1"/>
          <p:nvPr/>
        </p:nvSpPr>
        <p:spPr>
          <a:xfrm>
            <a:off x="6203734" y="3743898"/>
            <a:ext cx="4398700"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3200">
                <a:solidFill>
                  <a:srgbClr val="002060"/>
                </a:solidFill>
                <a:latin typeface="Source Sans Pro Bold"/>
                <a:ea typeface="Source Sans Pro Bold"/>
                <a:cs typeface="Source Sans Pro Bold"/>
                <a:sym typeface="Source Sans Pro Bold"/>
              </a:defRPr>
            </a:lvl1pPr>
          </a:lstStyle>
          <a:p>
            <a:r>
              <a:rPr b="1" dirty="0"/>
              <a:t>Duration: 45’</a:t>
            </a:r>
          </a:p>
        </p:txBody>
      </p:sp>
      <p:sp>
        <p:nvSpPr>
          <p:cNvPr id="283" name="Title 2"/>
          <p:cNvSpPr txBox="1"/>
          <p:nvPr/>
        </p:nvSpPr>
        <p:spPr>
          <a:xfrm>
            <a:off x="409686" y="1067819"/>
            <a:ext cx="4398700" cy="12449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0">
              <a:lnSpc>
                <a:spcPct val="90000"/>
              </a:lnSpc>
              <a:defRPr sz="4400">
                <a:solidFill>
                  <a:srgbClr val="FFFFFF"/>
                </a:solidFill>
                <a:latin typeface="Source Sans Pro Bold"/>
                <a:ea typeface="Source Sans Pro Bold"/>
                <a:cs typeface="Source Sans Pro Bold"/>
                <a:sym typeface="Source Sans Pro Bold"/>
              </a:defRPr>
            </a:lvl1pPr>
          </a:lstStyle>
          <a:p>
            <a:r>
              <a:rPr b="1" dirty="0"/>
              <a:t> B9.3</a:t>
            </a:r>
          </a:p>
        </p:txBody>
      </p:sp>
      <p:sp>
        <p:nvSpPr>
          <p:cNvPr id="284" name="TextBox 9"/>
          <p:cNvSpPr txBox="1"/>
          <p:nvPr/>
        </p:nvSpPr>
        <p:spPr>
          <a:xfrm>
            <a:off x="567709" y="4147146"/>
            <a:ext cx="2333564"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mn-lt"/>
                <a:ea typeface="+mn-ea"/>
                <a:cs typeface="+mn-cs"/>
                <a:sym typeface="Source Sans Pro Regular"/>
              </a:defRPr>
            </a:lvl1pPr>
          </a:lstStyle>
          <a:p>
            <a:r>
              <a:t>Speaker name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Google Shape;308;p8"/>
          <p:cNvSpPr txBox="1">
            <a:spLocks noGrp="1"/>
          </p:cNvSpPr>
          <p:nvPr>
            <p:ph type="body" idx="1"/>
          </p:nvPr>
        </p:nvSpPr>
        <p:spPr>
          <a:xfrm>
            <a:off x="4273551" y="1268760"/>
            <a:ext cx="7529515" cy="5120931"/>
          </a:xfrm>
          <a:prstGeom prst="rect">
            <a:avLst/>
          </a:prstGeom>
        </p:spPr>
        <p:txBody>
          <a:bodyPr lIns="0" tIns="0" rIns="0" bIns="0" anchor="t"/>
          <a:lstStyle/>
          <a:p>
            <a:r>
              <a:rPr dirty="0"/>
              <a:t>This learning resource is part of the Rapid Response Team Advanced Training </a:t>
            </a:r>
            <a:r>
              <a:rPr lang="en-GB" dirty="0"/>
              <a:t>Package</a:t>
            </a:r>
            <a:r>
              <a:rPr dirty="0"/>
              <a:t> (RRT ATP) especially geared to RRT members.</a:t>
            </a:r>
          </a:p>
          <a:p>
            <a:endParaRPr dirty="0"/>
          </a:p>
          <a:p>
            <a:r>
              <a:rPr dirty="0"/>
              <a:t>Based on an all-hazard approach, the </a:t>
            </a:r>
            <a:r>
              <a:rPr dirty="0" err="1"/>
              <a:t>programme</a:t>
            </a:r>
            <a:r>
              <a:rPr dirty="0"/>
              <a:t> aims to provide RRT members with the advanced knowledge, skills, attitudes (KSA) and tools needed to early detect and effectively respond to  a public health event. </a:t>
            </a:r>
          </a:p>
          <a:p>
            <a:endParaRPr dirty="0"/>
          </a:p>
          <a:p>
            <a:r>
              <a:rPr dirty="0"/>
              <a:t>The RRT ATP is a component of the Rapid Response Teams Training </a:t>
            </a:r>
            <a:r>
              <a:rPr lang="fr-FR" dirty="0"/>
              <a:t>Programme.</a:t>
            </a:r>
            <a:endParaRPr dirty="0"/>
          </a:p>
        </p:txBody>
      </p:sp>
      <p:sp>
        <p:nvSpPr>
          <p:cNvPr id="4" name="Google Shape;307;p8">
            <a:extLst>
              <a:ext uri="{FF2B5EF4-FFF2-40B4-BE49-F238E27FC236}">
                <a16:creationId xmlns:a16="http://schemas.microsoft.com/office/drawing/2014/main" id="{85A45D28-D1C6-9378-D32C-A58A345CD222}"/>
              </a:ext>
            </a:extLst>
          </p:cNvPr>
          <p:cNvSpPr txBox="1">
            <a:spLocks noGrp="1"/>
          </p:cNvSpPr>
          <p:nvPr>
            <p:ph type="title"/>
          </p:nvPr>
        </p:nvSpPr>
        <p:spPr>
          <a:xfrm>
            <a:off x="388936" y="630315"/>
            <a:ext cx="3264195" cy="839972"/>
          </a:xfrm>
          <a:prstGeom prst="rect">
            <a:avLst/>
          </a:prstGeom>
        </p:spPr>
        <p:txBody>
          <a:bodyPr lIns="0" tIns="0" rIns="0" bIns="0" anchor="b"/>
          <a:lstStyle/>
          <a:p>
            <a:r>
              <a:rPr b="1" dirty="0"/>
              <a:t>Introduction</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Content Placeholder 2"/>
          <p:cNvSpPr txBox="1">
            <a:spLocks noGrp="1"/>
          </p:cNvSpPr>
          <p:nvPr>
            <p:ph type="body" idx="1"/>
          </p:nvPr>
        </p:nvSpPr>
        <p:spPr>
          <a:xfrm>
            <a:off x="4273551" y="842966"/>
            <a:ext cx="7529515" cy="4890292"/>
          </a:xfrm>
          <a:prstGeom prst="rect">
            <a:avLst/>
          </a:prstGeom>
        </p:spPr>
        <p:txBody>
          <a:bodyPr/>
          <a:lstStyle/>
          <a:p>
            <a:pPr>
              <a:spcBef>
                <a:spcPts val="1200"/>
              </a:spcBef>
            </a:pPr>
            <a:r>
              <a:rPr b="1" dirty="0">
                <a:solidFill>
                  <a:schemeClr val="tx1"/>
                </a:solidFill>
              </a:rPr>
              <a:t>At the end of this session you should be able to:</a:t>
            </a:r>
          </a:p>
          <a:p>
            <a:pPr>
              <a:spcBef>
                <a:spcPts val="1200"/>
              </a:spcBef>
            </a:pPr>
            <a:endParaRPr dirty="0">
              <a:solidFill>
                <a:schemeClr val="tx1"/>
              </a:solidFill>
            </a:endParaRPr>
          </a:p>
          <a:p>
            <a:pPr marL="254000" indent="-254000">
              <a:spcBef>
                <a:spcPts val="1200"/>
              </a:spcBef>
              <a:buClr>
                <a:schemeClr val="accent3"/>
              </a:buClr>
              <a:buSzPct val="100000"/>
              <a:buFont typeface="Arial"/>
              <a:buChar char="•"/>
            </a:pPr>
            <a:r>
              <a:rPr dirty="0"/>
              <a:t>Develop key messages using information from various sources available.</a:t>
            </a:r>
          </a:p>
          <a:p>
            <a:pPr marL="254000" indent="-254000">
              <a:spcBef>
                <a:spcPts val="1200"/>
              </a:spcBef>
              <a:buClr>
                <a:schemeClr val="accent3"/>
              </a:buClr>
              <a:buSzPct val="100000"/>
              <a:buFont typeface="Arial"/>
              <a:buChar char="•"/>
            </a:pPr>
            <a:r>
              <a:rPr dirty="0"/>
              <a:t>Use communication techniques to convey your key messages during a media interview.</a:t>
            </a:r>
          </a:p>
        </p:txBody>
      </p:sp>
      <p:sp>
        <p:nvSpPr>
          <p:cNvPr id="4" name="Google Shape;307;p8">
            <a:extLst>
              <a:ext uri="{FF2B5EF4-FFF2-40B4-BE49-F238E27FC236}">
                <a16:creationId xmlns:a16="http://schemas.microsoft.com/office/drawing/2014/main" id="{85BB294F-B3D1-EBFF-939A-737D69507022}"/>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a:t>Learning objectives</a:t>
            </a:r>
            <a:endParaRPr lang="hu-HU" b="1"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Content Placeholder 2"/>
          <p:cNvSpPr txBox="1">
            <a:spLocks noGrp="1"/>
          </p:cNvSpPr>
          <p:nvPr>
            <p:ph type="body" idx="1"/>
          </p:nvPr>
        </p:nvSpPr>
        <p:spPr>
          <a:xfrm>
            <a:off x="1685522" y="1501679"/>
            <a:ext cx="8820956" cy="3854643"/>
          </a:xfrm>
          <a:prstGeom prst="rect">
            <a:avLst/>
          </a:prstGeom>
        </p:spPr>
        <p:txBody>
          <a:bodyPr/>
          <a:lstStyle/>
          <a:p>
            <a:r>
              <a:rPr dirty="0"/>
              <a:t>We are in an X country. At the end of the day, the person in charge of surveillance informs the Director of Disease Control by telephone, that several cases of cholera have been detected in two villages in the south of the district. One child would have died on arrival at the health center. Two press releases are already available.</a:t>
            </a:r>
          </a:p>
          <a:p>
            <a:endParaRPr dirty="0"/>
          </a:p>
          <a:p>
            <a:r>
              <a:rPr dirty="0"/>
              <a:t>Some journalists from local and international medias have been informed. They raise the staff lack of qualification, absenteeism et drugs stockouts. A community radio wishes to interview the Director of Disease Control, in order to know more about what really happened.</a:t>
            </a:r>
          </a:p>
        </p:txBody>
      </p:sp>
      <p:sp>
        <p:nvSpPr>
          <p:cNvPr id="5" name="Title 1">
            <a:extLst>
              <a:ext uri="{FF2B5EF4-FFF2-40B4-BE49-F238E27FC236}">
                <a16:creationId xmlns:a16="http://schemas.microsoft.com/office/drawing/2014/main" id="{8F481AEA-EA6F-52FB-74EC-D28937B8BE16}"/>
              </a:ext>
            </a:extLst>
          </p:cNvPr>
          <p:cNvSpPr txBox="1">
            <a:spLocks noGrp="1"/>
          </p:cNvSpPr>
          <p:nvPr>
            <p:ph type="title"/>
          </p:nvPr>
        </p:nvSpPr>
        <p:spPr>
          <a:xfrm>
            <a:off x="138856" y="92028"/>
            <a:ext cx="8940881" cy="646113"/>
          </a:xfrm>
          <a:prstGeom prst="rect">
            <a:avLst/>
          </a:prstGeom>
        </p:spPr>
        <p:txBody>
          <a:bodyPr/>
          <a:lstStyle/>
          <a:p>
            <a:r>
              <a:rPr lang="hu-HU" b="1" dirty="0"/>
              <a:t>Scenario</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Content Placeholder 1"/>
          <p:cNvSpPr txBox="1">
            <a:spLocks noGrp="1"/>
          </p:cNvSpPr>
          <p:nvPr>
            <p:ph type="body" idx="1"/>
          </p:nvPr>
        </p:nvSpPr>
        <p:spPr>
          <a:xfrm>
            <a:off x="1628190" y="1101964"/>
            <a:ext cx="8935620" cy="4654072"/>
          </a:xfrm>
          <a:prstGeom prst="rect">
            <a:avLst/>
          </a:prstGeom>
        </p:spPr>
        <p:txBody>
          <a:bodyPr/>
          <a:lstStyle/>
          <a:p>
            <a:pPr defTabSz="263281">
              <a:spcBef>
                <a:spcPts val="200"/>
              </a:spcBef>
              <a:defRPr sz="2184"/>
            </a:pPr>
            <a:endParaRPr dirty="0"/>
          </a:p>
          <a:p>
            <a:pPr marL="416052" indent="-416052" defTabSz="263281">
              <a:spcBef>
                <a:spcPts val="200"/>
              </a:spcBef>
              <a:buClr>
                <a:schemeClr val="accent3"/>
              </a:buClr>
              <a:buSzPct val="100000"/>
              <a:buAutoNum type="arabicPeriod"/>
              <a:defRPr sz="2184"/>
            </a:pPr>
            <a:r>
              <a:rPr dirty="0"/>
              <a:t>The participants identify one person who will play the interviewer and another one who will play the role of the Director of Disease Control or the Ministry of Health/spokesperson. </a:t>
            </a:r>
          </a:p>
          <a:p>
            <a:pPr marL="416052" indent="-416052" defTabSz="263281">
              <a:spcBef>
                <a:spcPts val="200"/>
              </a:spcBef>
              <a:buClr>
                <a:schemeClr val="accent3"/>
              </a:buClr>
              <a:buSzPct val="100000"/>
              <a:buAutoNum type="arabicPeriod"/>
              <a:defRPr sz="2184"/>
            </a:pPr>
            <a:r>
              <a:rPr dirty="0"/>
              <a:t>The Director of Disease Control/spokesperson defines  the content items for communication while the interviewer gets ready with predefined questions (10’ preparation, instructions distributed to role-players separately).</a:t>
            </a:r>
          </a:p>
          <a:p>
            <a:pPr marL="416052" indent="-416052" defTabSz="263281">
              <a:spcBef>
                <a:spcPts val="200"/>
              </a:spcBef>
              <a:buClr>
                <a:schemeClr val="accent3"/>
              </a:buClr>
              <a:buSzPct val="100000"/>
              <a:buAutoNum type="arabicPeriod"/>
              <a:defRPr sz="2184"/>
            </a:pPr>
            <a:r>
              <a:rPr dirty="0"/>
              <a:t>The rest of the group will be observers. During the preparation, observers develop a simple “observation checklist”.</a:t>
            </a:r>
          </a:p>
          <a:p>
            <a:pPr marL="416052" indent="-416052" defTabSz="263281">
              <a:spcBef>
                <a:spcPts val="200"/>
              </a:spcBef>
              <a:buClr>
                <a:schemeClr val="accent3"/>
              </a:buClr>
              <a:buSzPct val="100000"/>
              <a:buAutoNum type="arabicPeriod"/>
              <a:defRPr sz="2184"/>
            </a:pPr>
            <a:r>
              <a:rPr dirty="0"/>
              <a:t>The interview takes place (10’). Observers analyze the performance of the 2 role-players.</a:t>
            </a:r>
          </a:p>
          <a:p>
            <a:pPr marL="416052" indent="-416052" defTabSz="263281">
              <a:spcBef>
                <a:spcPts val="200"/>
              </a:spcBef>
              <a:buClr>
                <a:schemeClr val="accent3"/>
              </a:buClr>
              <a:buSzPct val="100000"/>
              <a:buAutoNum type="arabicPeriod"/>
              <a:defRPr sz="2184"/>
            </a:pPr>
            <a:r>
              <a:rPr dirty="0"/>
              <a:t>Observers provide constructive feedback (10’).</a:t>
            </a:r>
          </a:p>
          <a:p>
            <a:pPr marL="416052" indent="-416052" defTabSz="263281">
              <a:spcBef>
                <a:spcPts val="200"/>
              </a:spcBef>
              <a:buClr>
                <a:schemeClr val="accent3"/>
              </a:buClr>
              <a:buSzPct val="100000"/>
              <a:buAutoNum type="arabicPeriod"/>
              <a:defRPr sz="2184"/>
            </a:pPr>
            <a:r>
              <a:rPr dirty="0"/>
              <a:t>The facilitator wraps-up and recalls key messages (10’).</a:t>
            </a:r>
          </a:p>
        </p:txBody>
      </p:sp>
      <p:sp>
        <p:nvSpPr>
          <p:cNvPr id="2" name="Title 1">
            <a:extLst>
              <a:ext uri="{FF2B5EF4-FFF2-40B4-BE49-F238E27FC236}">
                <a16:creationId xmlns:a16="http://schemas.microsoft.com/office/drawing/2014/main" id="{34970C35-E22D-F385-1207-19EAEB8BEB9C}"/>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Role play </a:t>
            </a:r>
            <a:r>
              <a:rPr lang="hu-HU" b="1" dirty="0" err="1"/>
              <a:t>instructions</a:t>
            </a:r>
            <a:endParaRPr lang="hu-HU" b="1"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Rectangle 3"/>
          <p:cNvSpPr txBox="1">
            <a:spLocks noGrp="1"/>
          </p:cNvSpPr>
          <p:nvPr>
            <p:ph type="body" idx="1"/>
          </p:nvPr>
        </p:nvSpPr>
        <p:spPr>
          <a:xfrm>
            <a:off x="1847527" y="2124102"/>
            <a:ext cx="8222169" cy="2609796"/>
          </a:xfrm>
          <a:prstGeom prst="rect">
            <a:avLst/>
          </a:prstGeom>
        </p:spPr>
        <p:txBody>
          <a:bodyPr lIns="45687" tIns="45687" rIns="45687" bIns="45687"/>
          <a:lstStyle/>
          <a:p>
            <a:pPr algn="just">
              <a:spcBef>
                <a:spcPts val="600"/>
              </a:spcBef>
            </a:pPr>
            <a:r>
              <a:rPr dirty="0"/>
              <a:t>Prepare </a:t>
            </a:r>
            <a:r>
              <a:rPr dirty="0">
                <a:solidFill>
                  <a:srgbClr val="548235"/>
                </a:solidFill>
              </a:rPr>
              <a:t>3 key messages </a:t>
            </a:r>
            <a:r>
              <a:rPr dirty="0"/>
              <a:t>to be used </a:t>
            </a:r>
            <a:r>
              <a:rPr dirty="0">
                <a:solidFill>
                  <a:srgbClr val="548235"/>
                </a:solidFill>
              </a:rPr>
              <a:t>all the time </a:t>
            </a:r>
            <a:r>
              <a:rPr dirty="0"/>
              <a:t>for any kinds of interview, based on the information (a few or a lot) </a:t>
            </a:r>
            <a:r>
              <a:rPr dirty="0">
                <a:solidFill>
                  <a:srgbClr val="548235"/>
                </a:solidFill>
              </a:rPr>
              <a:t>available to you.</a:t>
            </a:r>
          </a:p>
          <a:p>
            <a:pPr algn="just">
              <a:spcBef>
                <a:spcPts val="600"/>
              </a:spcBef>
            </a:pPr>
            <a:endParaRPr dirty="0">
              <a:solidFill>
                <a:srgbClr val="548235"/>
              </a:solidFill>
            </a:endParaRPr>
          </a:p>
          <a:p>
            <a:pPr algn="just">
              <a:spcBef>
                <a:spcPts val="600"/>
              </a:spcBef>
              <a:defRPr>
                <a:solidFill>
                  <a:srgbClr val="548235"/>
                </a:solidFill>
              </a:defRPr>
            </a:pPr>
            <a:r>
              <a:rPr dirty="0"/>
              <a:t>Do not answer </a:t>
            </a:r>
            <a:r>
              <a:rPr dirty="0">
                <a:solidFill>
                  <a:srgbClr val="000000"/>
                </a:solidFill>
              </a:rPr>
              <a:t>questions from a journalist </a:t>
            </a:r>
            <a:r>
              <a:rPr dirty="0"/>
              <a:t>directly</a:t>
            </a:r>
            <a:r>
              <a:rPr dirty="0">
                <a:solidFill>
                  <a:srgbClr val="000000"/>
                </a:solidFill>
              </a:rPr>
              <a:t>. You have to recognize the questions and use the gateways to </a:t>
            </a:r>
            <a:r>
              <a:rPr dirty="0"/>
              <a:t>communicate your key messages. </a:t>
            </a:r>
          </a:p>
        </p:txBody>
      </p:sp>
      <p:pic>
        <p:nvPicPr>
          <p:cNvPr id="302" name="Picture 7" descr="Picture 7"/>
          <p:cNvPicPr>
            <a:picLocks noChangeAspect="1"/>
          </p:cNvPicPr>
          <p:nvPr/>
        </p:nvPicPr>
        <p:blipFill>
          <a:blip r:embed="rId3"/>
          <a:stretch>
            <a:fillRect/>
          </a:stretch>
        </p:blipFill>
        <p:spPr>
          <a:xfrm flipH="1">
            <a:off x="9420706" y="4476527"/>
            <a:ext cx="1921862" cy="1643332"/>
          </a:xfrm>
          <a:prstGeom prst="rect">
            <a:avLst/>
          </a:prstGeom>
          <a:ln w="12700">
            <a:miter lim="400000"/>
          </a:ln>
        </p:spPr>
      </p:pic>
      <p:sp>
        <p:nvSpPr>
          <p:cNvPr id="2" name="Title 1">
            <a:extLst>
              <a:ext uri="{FF2B5EF4-FFF2-40B4-BE49-F238E27FC236}">
                <a16:creationId xmlns:a16="http://schemas.microsoft.com/office/drawing/2014/main" id="{CC86B4C1-FEC5-3596-7757-FF719AE26DDE}"/>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Debriefing - Remember</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01">
                                            <p:bg/>
                                          </p:spTgt>
                                        </p:tgtEl>
                                        <p:attrNameLst>
                                          <p:attrName>style.visibility</p:attrName>
                                        </p:attrNameLst>
                                      </p:cBhvr>
                                      <p:to>
                                        <p:strVal val="visible"/>
                                      </p:to>
                                    </p:set>
                                    <p:animEffect transition="in" filter="fade">
                                      <p:cBhvr>
                                        <p:cTn id="7" dur="500"/>
                                        <p:tgtEl>
                                          <p:spTgt spid="301">
                                            <p:bg/>
                                          </p:spTgt>
                                        </p:tgtEl>
                                      </p:cBhvr>
                                    </p:animEffect>
                                  </p:childTnLst>
                                </p:cTn>
                              </p:par>
                              <p:par>
                                <p:cTn id="8" presetID="10" presetClass="entr" presetSubtype="0" fill="hold" grpId="0" nodeType="withEffect">
                                  <p:stCondLst>
                                    <p:cond delay="0"/>
                                  </p:stCondLst>
                                  <p:iterate>
                                    <p:tmAbs val="0"/>
                                  </p:iterate>
                                  <p:childTnLst>
                                    <p:set>
                                      <p:cBhvr>
                                        <p:cTn id="9" fill="hold"/>
                                        <p:tgtEl>
                                          <p:spTgt spid="301">
                                            <p:txEl>
                                              <p:pRg st="0" end="0"/>
                                            </p:txEl>
                                          </p:spTgt>
                                        </p:tgtEl>
                                        <p:attrNameLst>
                                          <p:attrName>style.visibility</p:attrName>
                                        </p:attrNameLst>
                                      </p:cBhvr>
                                      <p:to>
                                        <p:strVal val="visible"/>
                                      </p:to>
                                    </p:set>
                                    <p:animEffect transition="in" filter="fade">
                                      <p:cBhvr>
                                        <p:cTn id="10" dur="500"/>
                                        <p:tgtEl>
                                          <p:spTgt spid="301">
                                            <p:txEl>
                                              <p:pRg st="0" end="0"/>
                                            </p:txEl>
                                          </p:spTgt>
                                        </p:tgtEl>
                                      </p:cBhvr>
                                    </p:animEffect>
                                  </p:childTnLst>
                                </p:cTn>
                              </p:par>
                            </p:childTnLst>
                          </p:cTn>
                        </p:par>
                        <p:par>
                          <p:cTn id="11" fill="hold">
                            <p:stCondLst>
                              <p:cond delay="500"/>
                            </p:stCondLst>
                            <p:childTnLst>
                              <p:par>
                                <p:cTn id="12" presetID="10" presetClass="entr" fill="hold" grpId="0" nodeType="afterEffect">
                                  <p:stCondLst>
                                    <p:cond delay="0"/>
                                  </p:stCondLst>
                                  <p:iterate>
                                    <p:tmAbs val="0"/>
                                  </p:iterate>
                                  <p:childTnLst>
                                    <p:set>
                                      <p:cBhvr>
                                        <p:cTn id="13" fill="hold"/>
                                        <p:tgtEl>
                                          <p:spTgt spid="301">
                                            <p:txEl>
                                              <p:pRg st="1" end="1"/>
                                            </p:txEl>
                                          </p:spTgt>
                                        </p:tgtEl>
                                        <p:attrNameLst>
                                          <p:attrName>style.visibility</p:attrName>
                                        </p:attrNameLst>
                                      </p:cBhvr>
                                      <p:to>
                                        <p:strVal val="visible"/>
                                      </p:to>
                                    </p:set>
                                    <p:animEffect transition="in" filter="fade">
                                      <p:cBhvr>
                                        <p:cTn id="14" dur="500"/>
                                        <p:tgtEl>
                                          <p:spTgt spid="301">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fill="hold" grpId="0" nodeType="clickEffect">
                                  <p:stCondLst>
                                    <p:cond delay="0"/>
                                  </p:stCondLst>
                                  <p:iterate>
                                    <p:tmAbs val="0"/>
                                  </p:iterate>
                                  <p:childTnLst>
                                    <p:set>
                                      <p:cBhvr>
                                        <p:cTn id="18" fill="hold"/>
                                        <p:tgtEl>
                                          <p:spTgt spid="301">
                                            <p:txEl>
                                              <p:pRg st="2" end="2"/>
                                            </p:txEl>
                                          </p:spTgt>
                                        </p:tgtEl>
                                        <p:attrNameLst>
                                          <p:attrName>style.visibility</p:attrName>
                                        </p:attrNameLst>
                                      </p:cBhvr>
                                      <p:to>
                                        <p:strVal val="visible"/>
                                      </p:to>
                                    </p:set>
                                    <p:animEffect transition="in" filter="fade">
                                      <p:cBhvr>
                                        <p:cTn id="19" dur="500"/>
                                        <p:tgtEl>
                                          <p:spTgt spid="30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 grpId="0" build="p"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Rectangle 3"/>
          <p:cNvSpPr txBox="1">
            <a:spLocks noGrp="1"/>
          </p:cNvSpPr>
          <p:nvPr>
            <p:ph type="body" idx="1"/>
          </p:nvPr>
        </p:nvSpPr>
        <p:spPr>
          <a:xfrm>
            <a:off x="1875731" y="1698051"/>
            <a:ext cx="8440538" cy="2893726"/>
          </a:xfrm>
          <a:prstGeom prst="rect">
            <a:avLst/>
          </a:prstGeom>
        </p:spPr>
        <p:txBody>
          <a:bodyPr lIns="45687" tIns="45687" rIns="45687" bIns="45687"/>
          <a:lstStyle/>
          <a:p>
            <a:pPr algn="just">
              <a:spcBef>
                <a:spcPts val="600"/>
              </a:spcBef>
            </a:pPr>
            <a:endParaRPr dirty="0"/>
          </a:p>
          <a:p>
            <a:pPr algn="just">
              <a:spcBef>
                <a:spcPts val="600"/>
              </a:spcBef>
            </a:pPr>
            <a:r>
              <a:rPr dirty="0"/>
              <a:t>Explain the consequences for those </a:t>
            </a:r>
            <a:r>
              <a:rPr dirty="0">
                <a:solidFill>
                  <a:srgbClr val="548235"/>
                </a:solidFill>
              </a:rPr>
              <a:t>affected.</a:t>
            </a:r>
          </a:p>
          <a:p>
            <a:pPr algn="just">
              <a:spcBef>
                <a:spcPts val="600"/>
              </a:spcBef>
            </a:pPr>
            <a:endParaRPr dirty="0">
              <a:solidFill>
                <a:srgbClr val="548235"/>
              </a:solidFill>
            </a:endParaRPr>
          </a:p>
          <a:p>
            <a:pPr algn="just">
              <a:spcBef>
                <a:spcPts val="600"/>
              </a:spcBef>
              <a:defRPr>
                <a:solidFill>
                  <a:srgbClr val="548235"/>
                </a:solidFill>
              </a:defRPr>
            </a:pPr>
            <a:r>
              <a:rPr dirty="0"/>
              <a:t>Never repeat </a:t>
            </a:r>
            <a:r>
              <a:rPr dirty="0">
                <a:solidFill>
                  <a:srgbClr val="000000"/>
                </a:solidFill>
              </a:rPr>
              <a:t>a question or a negative comment.</a:t>
            </a:r>
          </a:p>
          <a:p>
            <a:pPr algn="just">
              <a:spcBef>
                <a:spcPts val="600"/>
              </a:spcBef>
            </a:pPr>
            <a:endParaRPr dirty="0">
              <a:solidFill>
                <a:srgbClr val="000000"/>
              </a:solidFill>
            </a:endParaRPr>
          </a:p>
          <a:p>
            <a:pPr algn="just">
              <a:spcBef>
                <a:spcPts val="600"/>
              </a:spcBef>
            </a:pPr>
            <a:r>
              <a:rPr dirty="0"/>
              <a:t>Communicate, communicate, communicate early  and effectively even though you have little information, and </a:t>
            </a:r>
            <a:r>
              <a:rPr dirty="0">
                <a:solidFill>
                  <a:srgbClr val="548235"/>
                </a:solidFill>
              </a:rPr>
              <a:t>always tell the truth.</a:t>
            </a:r>
          </a:p>
        </p:txBody>
      </p:sp>
      <p:sp>
        <p:nvSpPr>
          <p:cNvPr id="4" name="Title 1">
            <a:extLst>
              <a:ext uri="{FF2B5EF4-FFF2-40B4-BE49-F238E27FC236}">
                <a16:creationId xmlns:a16="http://schemas.microsoft.com/office/drawing/2014/main" id="{7C7B48CE-6B64-C6E4-E301-E08C01D19A3F}"/>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Debriefing – Remember (cont)</a:t>
            </a:r>
          </a:p>
        </p:txBody>
      </p:sp>
      <p:pic>
        <p:nvPicPr>
          <p:cNvPr id="5" name="Picture 7" descr="Picture 7">
            <a:extLst>
              <a:ext uri="{FF2B5EF4-FFF2-40B4-BE49-F238E27FC236}">
                <a16:creationId xmlns:a16="http://schemas.microsoft.com/office/drawing/2014/main" id="{410EF3F0-E135-86F2-9264-C6183AFE88E9}"/>
              </a:ext>
            </a:extLst>
          </p:cNvPr>
          <p:cNvPicPr>
            <a:picLocks noChangeAspect="1"/>
          </p:cNvPicPr>
          <p:nvPr/>
        </p:nvPicPr>
        <p:blipFill>
          <a:blip r:embed="rId2"/>
          <a:stretch>
            <a:fillRect/>
          </a:stretch>
        </p:blipFill>
        <p:spPr>
          <a:xfrm flipH="1">
            <a:off x="9420706" y="4476527"/>
            <a:ext cx="1971935" cy="1686148"/>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07">
                                            <p:txEl>
                                              <p:pRg st="1" end="1"/>
                                            </p:txEl>
                                          </p:spTgt>
                                        </p:tgtEl>
                                        <p:attrNameLst>
                                          <p:attrName>style.visibility</p:attrName>
                                        </p:attrNameLst>
                                      </p:cBhvr>
                                      <p:to>
                                        <p:strVal val="visible"/>
                                      </p:to>
                                    </p:set>
                                    <p:animEffect transition="in" filter="fade">
                                      <p:cBhvr>
                                        <p:cTn id="7" dur="500"/>
                                        <p:tgtEl>
                                          <p:spTgt spid="307">
                                            <p:txEl>
                                              <p:pRg st="1" end="1"/>
                                            </p:txEl>
                                          </p:spTgt>
                                        </p:tgtEl>
                                      </p:cBhvr>
                                    </p:animEffect>
                                  </p:childTnLst>
                                </p:cTn>
                              </p:par>
                            </p:childTnLst>
                          </p:cTn>
                        </p:par>
                        <p:par>
                          <p:cTn id="8" fill="hold">
                            <p:stCondLst>
                              <p:cond delay="500"/>
                            </p:stCondLst>
                            <p:childTnLst>
                              <p:par>
                                <p:cTn id="9" presetID="10" presetClass="entr" fill="hold" grpId="0" nodeType="afterEffect">
                                  <p:stCondLst>
                                    <p:cond delay="0"/>
                                  </p:stCondLst>
                                  <p:iterate>
                                    <p:tmAbs val="0"/>
                                  </p:iterate>
                                  <p:childTnLst>
                                    <p:set>
                                      <p:cBhvr>
                                        <p:cTn id="10" fill="hold"/>
                                        <p:tgtEl>
                                          <p:spTgt spid="307">
                                            <p:txEl>
                                              <p:pRg st="2" end="2"/>
                                            </p:txEl>
                                          </p:spTgt>
                                        </p:tgtEl>
                                        <p:attrNameLst>
                                          <p:attrName>style.visibility</p:attrName>
                                        </p:attrNameLst>
                                      </p:cBhvr>
                                      <p:to>
                                        <p:strVal val="visible"/>
                                      </p:to>
                                    </p:set>
                                    <p:animEffect transition="in" filter="fade">
                                      <p:cBhvr>
                                        <p:cTn id="11" dur="500"/>
                                        <p:tgtEl>
                                          <p:spTgt spid="307">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fill="hold" grpId="0" nodeType="clickEffect">
                                  <p:stCondLst>
                                    <p:cond delay="0"/>
                                  </p:stCondLst>
                                  <p:iterate>
                                    <p:tmAbs val="0"/>
                                  </p:iterate>
                                  <p:childTnLst>
                                    <p:set>
                                      <p:cBhvr>
                                        <p:cTn id="15" fill="hold"/>
                                        <p:tgtEl>
                                          <p:spTgt spid="307">
                                            <p:txEl>
                                              <p:pRg st="3" end="3"/>
                                            </p:txEl>
                                          </p:spTgt>
                                        </p:tgtEl>
                                        <p:attrNameLst>
                                          <p:attrName>style.visibility</p:attrName>
                                        </p:attrNameLst>
                                      </p:cBhvr>
                                      <p:to>
                                        <p:strVal val="visible"/>
                                      </p:to>
                                    </p:set>
                                    <p:animEffect transition="in" filter="fade">
                                      <p:cBhvr>
                                        <p:cTn id="16" dur="500"/>
                                        <p:tgtEl>
                                          <p:spTgt spid="307">
                                            <p:txEl>
                                              <p:pRg st="3" end="3"/>
                                            </p:txEl>
                                          </p:spTgt>
                                        </p:tgtEl>
                                      </p:cBhvr>
                                    </p:animEffect>
                                  </p:childTnLst>
                                </p:cTn>
                              </p:par>
                            </p:childTnLst>
                          </p:cTn>
                        </p:par>
                        <p:par>
                          <p:cTn id="17" fill="hold">
                            <p:stCondLst>
                              <p:cond delay="500"/>
                            </p:stCondLst>
                            <p:childTnLst>
                              <p:par>
                                <p:cTn id="18" presetID="10" presetClass="entr" fill="hold" grpId="0" nodeType="afterEffect">
                                  <p:stCondLst>
                                    <p:cond delay="0"/>
                                  </p:stCondLst>
                                  <p:iterate>
                                    <p:tmAbs val="0"/>
                                  </p:iterate>
                                  <p:childTnLst>
                                    <p:set>
                                      <p:cBhvr>
                                        <p:cTn id="19" fill="hold"/>
                                        <p:tgtEl>
                                          <p:spTgt spid="307">
                                            <p:txEl>
                                              <p:pRg st="4" end="4"/>
                                            </p:txEl>
                                          </p:spTgt>
                                        </p:tgtEl>
                                        <p:attrNameLst>
                                          <p:attrName>style.visibility</p:attrName>
                                        </p:attrNameLst>
                                      </p:cBhvr>
                                      <p:to>
                                        <p:strVal val="visible"/>
                                      </p:to>
                                    </p:set>
                                    <p:animEffect transition="in" filter="fade">
                                      <p:cBhvr>
                                        <p:cTn id="20" dur="500"/>
                                        <p:tgtEl>
                                          <p:spTgt spid="307">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307">
                                            <p:txEl>
                                              <p:pRg st="5" end="5"/>
                                            </p:txEl>
                                          </p:spTgt>
                                        </p:tgtEl>
                                        <p:attrNameLst>
                                          <p:attrName>style.visibility</p:attrName>
                                        </p:attrNameLst>
                                      </p:cBhvr>
                                      <p:to>
                                        <p:strVal val="visible"/>
                                      </p:to>
                                    </p:set>
                                    <p:animEffect transition="in" filter="fade">
                                      <p:cBhvr>
                                        <p:cTn id="25" dur="500"/>
                                        <p:tgtEl>
                                          <p:spTgt spid="30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 grpId="0" build="p"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Content Placeholder 2"/>
          <p:cNvSpPr txBox="1">
            <a:spLocks noGrp="1"/>
          </p:cNvSpPr>
          <p:nvPr>
            <p:ph type="body" idx="1"/>
          </p:nvPr>
        </p:nvSpPr>
        <p:spPr>
          <a:xfrm>
            <a:off x="989481" y="842962"/>
            <a:ext cx="10045166" cy="5206965"/>
          </a:xfrm>
          <a:prstGeom prst="rect">
            <a:avLst/>
          </a:prstGeom>
        </p:spPr>
        <p:txBody>
          <a:bodyPr lIns="0" tIns="0" rIns="0" bIns="0"/>
          <a:lstStyle/>
          <a:p>
            <a:pPr algn="just" defTabSz="271962">
              <a:spcBef>
                <a:spcPts val="200"/>
              </a:spcBef>
              <a:buClr>
                <a:schemeClr val="accent3"/>
              </a:buClr>
              <a:buFont typeface="Arial"/>
              <a:defRPr sz="1879"/>
            </a:pPr>
            <a:r>
              <a:t>WHO Health Security Learning Platform - Training Materials</a:t>
            </a:r>
          </a:p>
          <a:p>
            <a:pPr algn="just" defTabSz="271962">
              <a:spcBef>
                <a:spcPts val="200"/>
              </a:spcBef>
              <a:buClr>
                <a:schemeClr val="accent3"/>
              </a:buClr>
              <a:buFont typeface="Arial"/>
              <a:defRPr sz="1879"/>
            </a:pPr>
            <a:r>
              <a:t>These WHO Training Materials are © World Health Organization (WHO) 2022. All rights reserved.</a:t>
            </a:r>
          </a:p>
          <a:p>
            <a:pPr algn="just" defTabSz="271962">
              <a:spcBef>
                <a:spcPts val="200"/>
              </a:spcBef>
              <a:buClr>
                <a:schemeClr val="accent3"/>
              </a:buClr>
              <a:buFont typeface="Arial"/>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71962">
              <a:spcBef>
                <a:spcPts val="200"/>
              </a:spcBef>
              <a:buClr>
                <a:schemeClr val="accent3"/>
              </a:buClr>
              <a:buFont typeface="Arial"/>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AED64A73-3A83-4D29-8C27-C76121F333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31C2CF2-E83F-42E3-9876-B7FA946A7DAE}">
  <ds:schemaRefs>
    <ds:schemaRef ds:uri="http://schemas.microsoft.com/sharepoint/v3/contenttype/forms"/>
  </ds:schemaRefs>
</ds:datastoreItem>
</file>

<file path=customXml/itemProps3.xml><?xml version="1.0" encoding="utf-8"?>
<ds:datastoreItem xmlns:ds="http://schemas.openxmlformats.org/officeDocument/2006/customXml" ds:itemID="{1211F496-3A5B-4CA5-8233-2D0F8696F1D2}">
  <ds:schemaRefs>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9ca0fa8f-1020-4790-a298-914e539c43a5"/>
    <ds:schemaRef ds:uri="1545eeb8-3090-4573-a4ea-6910cac27a03"/>
    <ds:schemaRef ds:uri="http://purl.org/dc/dcmitype/"/>
    <ds:schemaRef ds:uri="http://schemas.openxmlformats.org/package/2006/metadata/core-properties"/>
    <ds:schemaRef ds:uri="http://www.w3.org/XML/1998/namespace"/>
    <ds:schemaRef ds:uri="450f158c-397a-4a9d-b005-a44c92e0fccb"/>
    <ds:schemaRef ds:uri="e2a64997-203d-4655-a595-383c2eb1e865"/>
  </ds:schemaRefs>
</ds:datastoreItem>
</file>

<file path=docProps/app.xml><?xml version="1.0" encoding="utf-8"?>
<Properties xmlns="http://schemas.openxmlformats.org/officeDocument/2006/extended-properties" xmlns:vt="http://schemas.openxmlformats.org/officeDocument/2006/docPropsVTypes">
  <TotalTime>35</TotalTime>
  <Words>899</Words>
  <Application>Microsoft Office PowerPoint</Application>
  <PresentationFormat>Widescreen</PresentationFormat>
  <Paragraphs>62</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RRT_Theme_v3</vt:lpstr>
      <vt:lpstr>Roleplay:  Interview with a community radio</vt:lpstr>
      <vt:lpstr>Introduction</vt:lpstr>
      <vt:lpstr>PowerPoint Presentation</vt:lpstr>
      <vt:lpstr>Scenario</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Roleplay:  Interview with a community radio</dc:title>
  <dc:creator>Hp</dc:creator>
  <cp:lastModifiedBy>GOMEZ, Paula</cp:lastModifiedBy>
  <cp:revision>4</cp:revision>
  <dcterms:modified xsi:type="dcterms:W3CDTF">2023-04-07T10:50:02Z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130300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